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96" r:id="rId4"/>
    <p:sldMasterId id="2147483710" r:id="rId5"/>
  </p:sldMasterIdLst>
  <p:notesMasterIdLst>
    <p:notesMasterId r:id="rId10"/>
  </p:notesMasterIdLst>
  <p:sldIdLst>
    <p:sldId id="1330" r:id="rId6"/>
    <p:sldId id="1439" r:id="rId7"/>
    <p:sldId id="1437" r:id="rId8"/>
    <p:sldId id="1441" r:id="rId9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71616D32-C70A-4DF9-82EC-E8C3B70E519C}">
          <p14:sldIdLst>
            <p14:sldId id="1330"/>
            <p14:sldId id="1439"/>
            <p14:sldId id="1437"/>
            <p14:sldId id="1441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7446" userDrawn="1">
          <p15:clr>
            <a:srgbClr val="A4A3A4"/>
          </p15:clr>
        </p15:guide>
        <p15:guide id="4" pos="234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orient="horz" pos="404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4BA40A-5C64-9353-48BE-88294B0A2ABC}" name="Maciej Malawski" initials="MM" userId="S::m.malawski@sanoscience.org::3670738e-b919-4405-bc85-c4d8e711698b" providerId="AD"/>
  <p188:author id="{5FC2509E-7ACD-F5B7-09A5-051232FED48F}" name="Katarzyna  Nicholson" initials="KN" userId="S::k.nicholson@sanoscience.org::7f642469-d128-4eb4-aa2b-ae4cee638e9e" providerId="AD"/>
  <p188:author id="{4D5682BF-913B-57F2-2929-ECA9BA83A25D}" name="Tomasz Gubala" initials="TG" userId="S::t.gubala@sanoscience.org::b5999d14-ad34-4344-9d72-5347e32b0bd5" providerId="AD"/>
  <p188:author id="{E3DBDCCE-A766-D6E0-8D51-0DC6A0A8A929}" name="Ewelina Szymanska" initials="ES" userId="S::e.szymanska@sanoscience.org::23425899-9a3d-48b5-9c94-e23bb189ca93" providerId="AD"/>
  <p188:author id="{6D9BDEDA-AFCF-8F44-76DB-1CC47267AEFE}" name="Anna Partyka" initials="AP" userId="S::a.partyka@sanoscience.org::20d59d33-db74-4aac-be8a-e3794237b729" providerId="AD"/>
  <p188:author id="{4B0206F7-B4DD-0214-69FF-F6E965D04994}" name="Dominik Czaplicki" initials="DC" userId="S::d.czaplicki@sanoscience.org::1d24553a-04c6-4f5b-be7e-7b2102a55e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B4D"/>
    <a:srgbClr val="31236B"/>
    <a:srgbClr val="036396"/>
    <a:srgbClr val="014970"/>
    <a:srgbClr val="0078BA"/>
    <a:srgbClr val="C5E8FA"/>
    <a:srgbClr val="FCA204"/>
    <a:srgbClr val="FFFFFF"/>
    <a:srgbClr val="E78A67"/>
    <a:srgbClr val="8F9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6D4F5-59BC-6E12-2E61-48EEE76B2C57}" v="2" dt="2026-06-23T09:51:27.535"/>
    <p1510:client id="{5A2F3154-0D06-246F-D029-8141F9C1238F}" v="13" dt="2026-06-23T10:45:53.6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3840"/>
        <p:guide orient="horz" pos="2160"/>
        <p:guide pos="7446"/>
        <p:guide pos="234"/>
        <p:guide orient="horz" pos="232"/>
        <p:guide orient="horz" pos="4042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6AEF8-F728-4C9F-BA86-13A4AA4894B5}" type="datetimeFigureOut">
              <a:rPr lang="pl-PL" smtClean="0"/>
              <a:t>24.06.2026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AC8FB-9322-479C-B4CC-AA1CCCCDC0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6208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AC8FB-9322-479C-B4CC-AA1CCCCDC06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9503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A2AC9-E3E3-0FAA-B408-BBD993E17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CF15D8-F3D4-E02C-18C5-D4BA6039BC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80D674-1F26-1120-DEA8-95EB25393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en-GB"/>
              <a:t>** Clarify which bits of activity are "new" for RP4?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DE2FA-A41D-F0F8-3C1E-AB8C3E62A8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AC8FB-9322-479C-B4CC-AA1CCCCDC06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8630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456C8-464E-97EE-CEA4-0662D3802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4C5CF7E-C8EF-9C0A-1B59-4548B49DBD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15179D5-682A-FDD5-80A0-4ADC74D18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539D904-E8C5-E157-8E3D-E90E350CA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AC8FB-9322-479C-B4CC-AA1CCCCDC067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24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6/24/2026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292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6/24/2026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84606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6/24/2026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18281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userDrawn="1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logo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7029" y="380979"/>
            <a:ext cx="1428760" cy="452468"/>
          </a:xfrm>
          <a:prstGeom prst="rect">
            <a:avLst/>
          </a:prstGeom>
        </p:spPr>
      </p:pic>
      <p:sp>
        <p:nvSpPr>
          <p:cNvPr id="11" name="Google Shape;14;p3"/>
          <p:cNvSpPr txBox="1">
            <a:spLocks noGrp="1"/>
          </p:cNvSpPr>
          <p:nvPr>
            <p:ph type="ctrTitle"/>
          </p:nvPr>
        </p:nvSpPr>
        <p:spPr>
          <a:xfrm>
            <a:off x="914400" y="1523987"/>
            <a:ext cx="5685200" cy="223514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5;p3"/>
          <p:cNvSpPr txBox="1">
            <a:spLocks noGrp="1"/>
          </p:cNvSpPr>
          <p:nvPr>
            <p:ph type="subTitle" idx="1" hasCustomPrompt="1"/>
          </p:nvPr>
        </p:nvSpPr>
        <p:spPr>
          <a:xfrm>
            <a:off x="914400" y="3888339"/>
            <a:ext cx="56852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rgbClr val="F794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rPr lang="pl-PL" err="1"/>
              <a:t>hghgfhfg</a:t>
            </a:r>
            <a:endParaRPr/>
          </a:p>
        </p:txBody>
      </p:sp>
      <p:sp>
        <p:nvSpPr>
          <p:cNvPr id="5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rgbClr val="002060"/>
                </a:solidFill>
                <a:latin typeface="Muli" pitchFamily="2" charset="-18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49665230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6/24/2026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6246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6/24/2026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23740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6/24/2026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11212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6/24/2026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39792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6/24/2026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9636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6/24/2026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81291"/>
      </p:ext>
    </p:extLst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6/24/2026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61959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6/24/2026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65414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6/24/2026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53868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6/24/2026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43447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6/24/2026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33886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6/24/2026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90521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74067" y="274633"/>
            <a:ext cx="80192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 hasCustomPrompt="1"/>
          </p:nvPr>
        </p:nvSpPr>
        <p:spPr>
          <a:xfrm>
            <a:off x="774067" y="1803400"/>
            <a:ext cx="8019200" cy="42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Clr>
                <a:srgbClr val="F79431"/>
              </a:buClr>
              <a:buSzPts val="2400"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∙"/>
              <a:defRPr>
                <a:solidFill>
                  <a:schemeClr val="accent5"/>
                </a:solidFill>
              </a:defRPr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r>
              <a:rPr lang="en-US" err="1"/>
              <a:t>Dsdsd</a:t>
            </a:r>
            <a:endParaRPr lang="en-US"/>
          </a:p>
          <a:p>
            <a:pPr lvl="1"/>
            <a:r>
              <a:rPr lang="en-US" err="1"/>
              <a:t>sadds</a:t>
            </a:r>
            <a:endParaRPr/>
          </a:p>
        </p:txBody>
      </p:sp>
      <p:sp>
        <p:nvSpPr>
          <p:cNvPr id="11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rgbClr val="002060"/>
                </a:solidFill>
                <a:latin typeface="Muli" pitchFamily="2" charset="-18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1104AD53-58F1-4F61-AFF5-048CA5D3E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7542" y="6356351"/>
            <a:ext cx="739282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z="1333" i="1"/>
              <a:t>Sano</a:t>
            </a:r>
          </a:p>
        </p:txBody>
      </p:sp>
    </p:spTree>
    <p:extLst>
      <p:ext uri="{BB962C8B-B14F-4D97-AF65-F5344CB8AC3E}">
        <p14:creationId xmlns:p14="http://schemas.microsoft.com/office/powerpoint/2010/main" val="3142337557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6/24/2026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650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6/24/2026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77274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6/24/2026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23925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6/24/2026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80597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6/24/2026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21781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6/24/2026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29035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6/24/2026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52364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6/24/2026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3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6/24/2026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4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.bubak@sanoscienc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no.scienc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ano.science/seminar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.bubak@sanoscience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8;p23">
            <a:extLst>
              <a:ext uri="{FF2B5EF4-FFF2-40B4-BE49-F238E27FC236}">
                <a16:creationId xmlns:a16="http://schemas.microsoft.com/office/drawing/2014/main" id="{181F61EF-0E7B-5B04-7A85-1A069C2D9EAA}"/>
              </a:ext>
            </a:extLst>
          </p:cNvPr>
          <p:cNvSpPr txBox="1">
            <a:spLocks/>
          </p:cNvSpPr>
          <p:nvPr/>
        </p:nvSpPr>
        <p:spPr>
          <a:xfrm>
            <a:off x="97078" y="1794027"/>
            <a:ext cx="11872894" cy="3635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3200" b="1">
              <a:solidFill>
                <a:srgbClr val="FCA204"/>
              </a:solidFill>
              <a:latin typeface="Muli Black"/>
              <a:ea typeface="+mj-ea"/>
              <a:cs typeface="Calibri"/>
            </a:endParaRPr>
          </a:p>
          <a:p>
            <a:pPr algn="ctr"/>
            <a:r>
              <a:rPr lang="en-US" altLang="pl-PL" sz="3600" b="1">
                <a:solidFill>
                  <a:srgbClr val="002060"/>
                </a:solidFill>
                <a:latin typeface="Muli SemiBold"/>
                <a:cs typeface="Segoe UI"/>
              </a:rPr>
              <a:t>6</a:t>
            </a:r>
            <a:r>
              <a:rPr lang="en-US" altLang="pl-PL" sz="3600" b="1" baseline="30000">
                <a:solidFill>
                  <a:srgbClr val="002060"/>
                </a:solidFill>
                <a:latin typeface="Muli SemiBold"/>
                <a:cs typeface="Segoe UI"/>
              </a:rPr>
              <a:t>th</a:t>
            </a:r>
            <a:r>
              <a:rPr lang="en-US" altLang="pl-PL" sz="3600" b="1">
                <a:solidFill>
                  <a:srgbClr val="002060"/>
                </a:solidFill>
                <a:latin typeface="Muli SemiBold"/>
                <a:cs typeface="Segoe UI"/>
              </a:rPr>
              <a:t> Anniversary </a:t>
            </a:r>
          </a:p>
          <a:p>
            <a:pPr algn="ctr"/>
            <a:r>
              <a:rPr lang="en-US" altLang="pl-PL" sz="3600" b="1">
                <a:solidFill>
                  <a:srgbClr val="002060"/>
                </a:solidFill>
                <a:latin typeface="Muli SemiBold"/>
                <a:cs typeface="Segoe UI"/>
              </a:rPr>
              <a:t>of the 1</a:t>
            </a:r>
            <a:r>
              <a:rPr lang="en-US" altLang="pl-PL" sz="3600" b="1" baseline="30000">
                <a:solidFill>
                  <a:srgbClr val="002060"/>
                </a:solidFill>
                <a:latin typeface="Muli SemiBold"/>
                <a:cs typeface="Segoe UI"/>
              </a:rPr>
              <a:t>st</a:t>
            </a:r>
            <a:r>
              <a:rPr lang="en-US" altLang="pl-PL" sz="3600" b="1">
                <a:solidFill>
                  <a:srgbClr val="002060"/>
                </a:solidFill>
                <a:latin typeface="Muli SemiBold"/>
                <a:cs typeface="Segoe UI"/>
              </a:rPr>
              <a:t> Sano Seminar on Computational</a:t>
            </a:r>
            <a:r>
              <a:rPr lang="pl-PL" altLang="pl-PL" sz="3600" b="1">
                <a:solidFill>
                  <a:srgbClr val="002060"/>
                </a:solidFill>
                <a:latin typeface="Muli SemiBold"/>
                <a:cs typeface="Segoe UI"/>
              </a:rPr>
              <a:t> Medicine</a:t>
            </a:r>
          </a:p>
          <a:p>
            <a:pPr algn="ctr"/>
            <a:r>
              <a:rPr lang="pl-PL" altLang="pl-PL" sz="2800">
                <a:solidFill>
                  <a:srgbClr val="002060"/>
                </a:solidFill>
                <a:latin typeface="Muli SemiBold"/>
                <a:cs typeface="Segoe UI"/>
              </a:rPr>
              <a:t>                 Marian Bubak</a:t>
            </a:r>
            <a:r>
              <a:rPr lang="en-US" altLang="pl-PL" sz="2800">
                <a:solidFill>
                  <a:srgbClr val="002060"/>
                </a:solidFill>
                <a:latin typeface="Muli SemiBold"/>
                <a:cs typeface="Segoe UI"/>
              </a:rPr>
              <a:t>                   </a:t>
            </a:r>
          </a:p>
          <a:p>
            <a:pPr algn="ctr"/>
            <a:r>
              <a:rPr lang="pl-PL" altLang="pl-PL" sz="2000">
                <a:solidFill>
                  <a:schemeClr val="accent1"/>
                </a:solidFill>
                <a:latin typeface="Mul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m.bubak@sanoscience.org</a:t>
            </a:r>
            <a:r>
              <a:rPr lang="en-US" altLang="pl-PL" sz="2000">
                <a:solidFill>
                  <a:srgbClr val="002060"/>
                </a:solidFill>
                <a:latin typeface="Muli"/>
                <a:cs typeface="Calibri"/>
              </a:rPr>
              <a:t> </a:t>
            </a:r>
            <a:endParaRPr lang="pl-PL" sz="2000">
              <a:solidFill>
                <a:srgbClr val="002060"/>
              </a:solidFill>
              <a:latin typeface="Muli SemiBold"/>
              <a:cs typeface="Segoe UI"/>
            </a:endParaRPr>
          </a:p>
          <a:p>
            <a:pPr algn="ctr"/>
            <a:r>
              <a:rPr lang="pl-PL" sz="2800">
                <a:solidFill>
                  <a:srgbClr val="002060"/>
                </a:solidFill>
                <a:latin typeface="Muli SemiBold"/>
                <a:cs typeface="Segoe UI"/>
              </a:rPr>
              <a:t>Sano </a:t>
            </a:r>
            <a:r>
              <a:rPr lang="en-GB" sz="2800">
                <a:solidFill>
                  <a:srgbClr val="002060"/>
                </a:solidFill>
                <a:latin typeface="Muli SemiBold"/>
                <a:ea typeface="Calibri"/>
                <a:cs typeface="Segoe UI"/>
              </a:rPr>
              <a:t>Centre for Computational Medicine</a:t>
            </a:r>
            <a:r>
              <a:rPr lang="pl-PL" sz="3200">
                <a:solidFill>
                  <a:srgbClr val="002060"/>
                </a:solidFill>
                <a:latin typeface="Muli SemiBold"/>
                <a:ea typeface="Calibri"/>
                <a:cs typeface="Segoe UI"/>
              </a:rPr>
              <a:t>   </a:t>
            </a:r>
            <a:endParaRPr lang="en-US" sz="3200">
              <a:solidFill>
                <a:srgbClr val="002060"/>
              </a:solidFill>
              <a:latin typeface="Muli SemiBold"/>
              <a:ea typeface="Calibri"/>
              <a:cs typeface="Segoe UI"/>
            </a:endParaRPr>
          </a:p>
          <a:p>
            <a:pPr algn="ctr"/>
            <a:r>
              <a:rPr lang="en-GB" sz="2400">
                <a:solidFill>
                  <a:srgbClr val="0070C0"/>
                </a:solidFill>
                <a:latin typeface="Muli"/>
                <a:ea typeface="Calibri"/>
                <a:cs typeface="Calibri"/>
                <a:hlinkClick r:id="rId4"/>
              </a:rPr>
              <a:t>www.sano.science</a:t>
            </a:r>
            <a:r>
              <a:rPr lang="pl-PL" sz="2400">
                <a:solidFill>
                  <a:srgbClr val="0070C0"/>
                </a:solidFill>
                <a:latin typeface="Muli"/>
                <a:ea typeface="Calibri"/>
                <a:cs typeface="Calibri"/>
              </a:rPr>
              <a:t> </a:t>
            </a:r>
            <a:br>
              <a:rPr lang="en-US" sz="2400">
                <a:solidFill>
                  <a:srgbClr val="0070C0"/>
                </a:solidFill>
                <a:latin typeface="Muli"/>
                <a:ea typeface="Calibri"/>
                <a:cs typeface="Calibri"/>
              </a:rPr>
            </a:br>
            <a:r>
              <a:rPr lang="en-GB" sz="2800">
                <a:solidFill>
                  <a:srgbClr val="002060"/>
                </a:solidFill>
                <a:latin typeface="Muli"/>
                <a:ea typeface="Calibri"/>
                <a:cs typeface="Segoe UI"/>
              </a:rPr>
              <a:t>Krakow, Poland</a:t>
            </a:r>
            <a:endParaRPr lang="en-GB" sz="2800"/>
          </a:p>
        </p:txBody>
      </p:sp>
      <p:sp>
        <p:nvSpPr>
          <p:cNvPr id="7" name="pole tekstowe 12">
            <a:extLst>
              <a:ext uri="{FF2B5EF4-FFF2-40B4-BE49-F238E27FC236}">
                <a16:creationId xmlns:a16="http://schemas.microsoft.com/office/drawing/2014/main" id="{9085ECA6-AFDD-662E-65AF-67E5D71FD1DE}"/>
              </a:ext>
            </a:extLst>
          </p:cNvPr>
          <p:cNvSpPr txBox="1"/>
          <p:nvPr/>
        </p:nvSpPr>
        <p:spPr>
          <a:xfrm>
            <a:off x="7231949" y="988194"/>
            <a:ext cx="4665190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600">
                <a:solidFill>
                  <a:srgbClr val="002060"/>
                </a:solidFill>
                <a:latin typeface="Muli"/>
                <a:ea typeface="Calibri Light"/>
                <a:cs typeface="Calibri Light"/>
              </a:rPr>
              <a:t>Centre</a:t>
            </a:r>
            <a:r>
              <a:rPr lang="en-GB" sz="1600" b="0">
                <a:solidFill>
                  <a:srgbClr val="002060"/>
                </a:solidFill>
                <a:latin typeface="Muli"/>
                <a:ea typeface="Calibri Light"/>
                <a:cs typeface="Calibri Light"/>
              </a:rPr>
              <a:t> </a:t>
            </a:r>
            <a:r>
              <a:rPr lang="en-GB" sz="1600">
                <a:solidFill>
                  <a:srgbClr val="002060"/>
                </a:solidFill>
                <a:latin typeface="Muli"/>
                <a:ea typeface="Calibri Light"/>
                <a:cs typeface="Calibri Light"/>
              </a:rPr>
              <a:t>for Computational</a:t>
            </a:r>
            <a:r>
              <a:rPr lang="pl-PL" sz="1600">
                <a:solidFill>
                  <a:srgbClr val="002060"/>
                </a:solidFill>
                <a:latin typeface="Muli"/>
                <a:ea typeface="Calibri Light"/>
                <a:cs typeface="Calibri Light"/>
              </a:rPr>
              <a:t> </a:t>
            </a:r>
            <a:r>
              <a:rPr lang="en-GB" sz="1600" b="0">
                <a:solidFill>
                  <a:srgbClr val="002060"/>
                </a:solidFill>
                <a:latin typeface="Muli"/>
                <a:ea typeface="Calibri Light"/>
                <a:cs typeface="Calibri Light"/>
              </a:rPr>
              <a:t>Personalised</a:t>
            </a:r>
            <a:endParaRPr lang="en-GB" sz="1600" i="1">
              <a:solidFill>
                <a:srgbClr val="002060"/>
              </a:solidFill>
              <a:latin typeface="Muli"/>
              <a:ea typeface="Calibri Light"/>
              <a:cs typeface="Calibri Light"/>
            </a:endParaRPr>
          </a:p>
          <a:p>
            <a:pPr algn="r"/>
            <a:r>
              <a:rPr lang="en-GB" sz="1600" b="0">
                <a:solidFill>
                  <a:srgbClr val="002060"/>
                </a:solidFill>
                <a:latin typeface="Muli"/>
                <a:ea typeface="Calibri Light"/>
                <a:cs typeface="Calibri Light"/>
              </a:rPr>
              <a:t>Medicine International</a:t>
            </a:r>
            <a:endParaRPr lang="en-GB" sz="1600" i="1">
              <a:solidFill>
                <a:srgbClr val="002060"/>
              </a:solidFill>
              <a:latin typeface="Muli"/>
              <a:ea typeface="Calibri Light"/>
              <a:cs typeface="Calibri Light"/>
            </a:endParaRPr>
          </a:p>
          <a:p>
            <a:pPr algn="r"/>
            <a:r>
              <a:rPr lang="en-GB" sz="1600" b="1">
                <a:solidFill>
                  <a:srgbClr val="002060"/>
                </a:solidFill>
                <a:latin typeface="Muli SemiBold"/>
                <a:ea typeface="Calibri Light"/>
                <a:cs typeface="Calibri Light"/>
              </a:rPr>
              <a:t>Research Foundation</a:t>
            </a:r>
            <a:endParaRPr lang="en-GB" sz="1600" b="1" i="1">
              <a:solidFill>
                <a:srgbClr val="002060"/>
              </a:solidFill>
              <a:latin typeface="Muli SemiBold"/>
              <a:ea typeface="Calibri Light"/>
              <a:cs typeface="Calibri Light"/>
            </a:endParaRPr>
          </a:p>
          <a:p>
            <a:pPr algn="r"/>
            <a:endParaRPr lang="en-GB" sz="1200">
              <a:solidFill>
                <a:srgbClr val="002060"/>
              </a:solidFill>
              <a:latin typeface="Muli"/>
              <a:ea typeface="Calibri"/>
              <a:cs typeface="Calibri"/>
            </a:endParaRPr>
          </a:p>
        </p:txBody>
      </p:sp>
      <p:sp>
        <p:nvSpPr>
          <p:cNvPr id="3" name="Prostokąt: jeden zaokrąglony róg 2">
            <a:extLst>
              <a:ext uri="{FF2B5EF4-FFF2-40B4-BE49-F238E27FC236}">
                <a16:creationId xmlns:a16="http://schemas.microsoft.com/office/drawing/2014/main" id="{92B1B3F3-961D-7B5D-1B2D-BC34ECB76F8E}"/>
              </a:ext>
            </a:extLst>
          </p:cNvPr>
          <p:cNvSpPr/>
          <p:nvPr/>
        </p:nvSpPr>
        <p:spPr>
          <a:xfrm>
            <a:off x="-7506" y="6301748"/>
            <a:ext cx="12199504" cy="557563"/>
          </a:xfrm>
          <a:prstGeom prst="round1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sp>
        <p:nvSpPr>
          <p:cNvPr id="8" name="pole tekstowe 3">
            <a:extLst>
              <a:ext uri="{FF2B5EF4-FFF2-40B4-BE49-F238E27FC236}">
                <a16:creationId xmlns:a16="http://schemas.microsoft.com/office/drawing/2014/main" id="{98AA9907-D407-CA5C-6347-1A7B2D763666}"/>
              </a:ext>
            </a:extLst>
          </p:cNvPr>
          <p:cNvSpPr txBox="1"/>
          <p:nvPr/>
        </p:nvSpPr>
        <p:spPr>
          <a:xfrm>
            <a:off x="2601395" y="6395863"/>
            <a:ext cx="7060928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err="1">
                <a:solidFill>
                  <a:schemeClr val="bg1"/>
                </a:solidFill>
                <a:latin typeface="Muli"/>
                <a:ea typeface="+mn-lt"/>
                <a:cs typeface="Calibri"/>
              </a:rPr>
              <a:t>Krakow</a:t>
            </a:r>
            <a:r>
              <a:rPr lang="pl-PL">
                <a:solidFill>
                  <a:schemeClr val="bg1"/>
                </a:solidFill>
                <a:latin typeface="Muli"/>
                <a:ea typeface="+mn-lt"/>
                <a:cs typeface="Calibri"/>
              </a:rPr>
              <a:t>, </a:t>
            </a:r>
            <a:r>
              <a:rPr lang="en-US">
                <a:solidFill>
                  <a:schemeClr val="bg1"/>
                </a:solidFill>
                <a:latin typeface="Muli"/>
                <a:ea typeface="+mn-lt"/>
                <a:cs typeface="Calibri"/>
              </a:rPr>
              <a:t>22 </a:t>
            </a:r>
            <a:r>
              <a:rPr lang="pl-PL" err="1">
                <a:solidFill>
                  <a:schemeClr val="bg1"/>
                </a:solidFill>
                <a:latin typeface="Muli"/>
                <a:ea typeface="+mn-lt"/>
                <a:cs typeface="Calibri"/>
              </a:rPr>
              <a:t>June</a:t>
            </a:r>
            <a:r>
              <a:rPr lang="pl-PL">
                <a:solidFill>
                  <a:schemeClr val="bg1"/>
                </a:solidFill>
                <a:latin typeface="Muli"/>
                <a:ea typeface="+mn-lt"/>
                <a:cs typeface="Calibri"/>
              </a:rPr>
              <a:t> 2026</a:t>
            </a:r>
            <a:endParaRPr lang="en-US">
              <a:solidFill>
                <a:schemeClr val="bg1"/>
              </a:solidFill>
              <a:latin typeface="Mul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630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DD85A-C8FC-DD3D-2753-3BC7E32B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8ADDC9-96BB-A2F9-B2E4-66D7C8C3ACB7}"/>
              </a:ext>
            </a:extLst>
          </p:cNvPr>
          <p:cNvSpPr txBox="1"/>
          <p:nvPr/>
        </p:nvSpPr>
        <p:spPr>
          <a:xfrm>
            <a:off x="5318893" y="1112392"/>
            <a:ext cx="409896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63AF"/>
                </a:solidFill>
                <a:latin typeface="Calibri"/>
                <a:ea typeface="Calibri"/>
                <a:cs typeface="Calibri"/>
              </a:rPr>
              <a:t>The City of Science</a:t>
            </a:r>
            <a:endParaRPr lang="en-US" sz="2400">
              <a:solidFill>
                <a:srgbClr val="0063A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Symbol zastępczy tekstu 2">
            <a:extLst>
              <a:ext uri="{FF2B5EF4-FFF2-40B4-BE49-F238E27FC236}">
                <a16:creationId xmlns:a16="http://schemas.microsoft.com/office/drawing/2014/main" id="{BB9CCBE1-20D9-585B-0C50-EF3C9531F938}"/>
              </a:ext>
            </a:extLst>
          </p:cNvPr>
          <p:cNvSpPr txBox="1">
            <a:spLocks/>
          </p:cNvSpPr>
          <p:nvPr/>
        </p:nvSpPr>
        <p:spPr>
          <a:xfrm>
            <a:off x="4190100" y="2245767"/>
            <a:ext cx="7653001" cy="394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342900">
              <a:lnSpc>
                <a:spcPct val="150000"/>
              </a:lnSpc>
              <a:buClr>
                <a:srgbClr val="F79431"/>
              </a:buClr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Segoe UI"/>
                <a:ea typeface="Calibri"/>
                <a:cs typeface="Segoe UI"/>
              </a:rPr>
              <a:t>18 higher education institutions, including 8 universities</a:t>
            </a:r>
          </a:p>
          <a:p>
            <a:pPr marL="685800" indent="-342900">
              <a:lnSpc>
                <a:spcPct val="150000"/>
              </a:lnSpc>
              <a:buClr>
                <a:srgbClr val="F79431"/>
              </a:buClr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Segoe UI"/>
                <a:ea typeface="Calibri"/>
                <a:cs typeface="Segoe UI"/>
              </a:rPr>
              <a:t>Sano Centre for Computational Science</a:t>
            </a:r>
            <a:endParaRPr lang="en-GB" sz="2000">
              <a:solidFill>
                <a:srgbClr val="000000"/>
              </a:solidFill>
              <a:latin typeface="Muli"/>
              <a:ea typeface="Calibri"/>
              <a:cs typeface="Calibri"/>
            </a:endParaRPr>
          </a:p>
          <a:p>
            <a:pPr marL="685800" indent="-342900">
              <a:lnSpc>
                <a:spcPct val="150000"/>
              </a:lnSpc>
              <a:buClr>
                <a:srgbClr val="F79431"/>
              </a:buClr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Segoe UI"/>
                <a:ea typeface="Calibri"/>
                <a:cs typeface="Segoe UI"/>
              </a:rPr>
              <a:t>Approximately 138,000 students, including 9,600 international students</a:t>
            </a:r>
            <a:endParaRPr lang="pl-PL" sz="2000">
              <a:solidFill>
                <a:srgbClr val="000000"/>
              </a:solidFill>
              <a:latin typeface="Neue Haas Grotesk Text Pro"/>
              <a:ea typeface="Calibri"/>
              <a:cs typeface="Segoe UI"/>
            </a:endParaRPr>
          </a:p>
          <a:p>
            <a:pPr marL="685800" indent="-342900">
              <a:lnSpc>
                <a:spcPct val="150000"/>
              </a:lnSpc>
              <a:buClr>
                <a:srgbClr val="F79431"/>
              </a:buClr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Segoe UI"/>
                <a:ea typeface="Calibri"/>
                <a:cs typeface="Segoe UI"/>
              </a:rPr>
              <a:t>Over 13,250 academic staff members</a:t>
            </a:r>
            <a:endParaRPr lang="pl-PL" sz="2000"/>
          </a:p>
          <a:p>
            <a:pPr marL="685800" indent="-342900">
              <a:lnSpc>
                <a:spcPct val="150000"/>
              </a:lnSpc>
              <a:buClr>
                <a:srgbClr val="F79431"/>
              </a:buClr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Segoe UI"/>
                <a:ea typeface="Calibri"/>
                <a:cs typeface="Segoe UI"/>
              </a:rPr>
              <a:t>Nearly 32,300 graduates annually</a:t>
            </a:r>
            <a:endParaRPr lang="en-US" sz="2000" b="1">
              <a:solidFill>
                <a:srgbClr val="000000"/>
              </a:solidFill>
              <a:latin typeface="Segoe UI"/>
              <a:ea typeface="Calibri"/>
              <a:cs typeface="Segoe UI"/>
            </a:endParaRPr>
          </a:p>
          <a:p>
            <a:pPr marL="685800" indent="-342900">
              <a:lnSpc>
                <a:spcPct val="150000"/>
              </a:lnSpc>
              <a:buClr>
                <a:srgbClr val="F79431"/>
              </a:buClr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Segoe UI"/>
                <a:ea typeface="Calibri"/>
                <a:cs typeface="Segoe UI"/>
              </a:rPr>
              <a:t>11</a:t>
            </a:r>
            <a:r>
              <a:rPr lang="en-US" sz="2000" b="1">
                <a:solidFill>
                  <a:srgbClr val="000000"/>
                </a:solidFill>
                <a:latin typeface="Segoe UI"/>
                <a:ea typeface="Calibri"/>
                <a:cs typeface="Segoe UI"/>
              </a:rPr>
              <a:t> </a:t>
            </a:r>
            <a:r>
              <a:rPr lang="en-US" sz="2000">
                <a:solidFill>
                  <a:srgbClr val="000000"/>
                </a:solidFill>
                <a:latin typeface="Segoe UI"/>
                <a:ea typeface="Calibri"/>
                <a:cs typeface="Segoe UI"/>
              </a:rPr>
              <a:t>institutes of the Polish Academy of Sciences</a:t>
            </a:r>
          </a:p>
          <a:p>
            <a:pPr marL="685800" indent="-342900">
              <a:lnSpc>
                <a:spcPct val="150000"/>
              </a:lnSpc>
              <a:buClr>
                <a:srgbClr val="F79431"/>
              </a:buClr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Segoe UI"/>
                <a:ea typeface="Calibri"/>
                <a:cs typeface="Segoe UI"/>
              </a:rPr>
              <a:t>Cluster LifeScience Kraków</a:t>
            </a:r>
            <a:endParaRPr lang="en-US" sz="1400">
              <a:solidFill>
                <a:srgbClr val="000000"/>
              </a:solidFill>
              <a:latin typeface="Segoe UI"/>
              <a:ea typeface="Calibri"/>
              <a:cs typeface="Segoe UI"/>
            </a:endParaRPr>
          </a:p>
          <a:p>
            <a:pPr marL="285750" indent="-285750">
              <a:buClr>
                <a:srgbClr val="F79431"/>
              </a:buClr>
              <a:buFont typeface="Arial"/>
              <a:buChar char="•"/>
            </a:pPr>
            <a:endParaRPr lang="en-US" sz="1400" b="1">
              <a:solidFill>
                <a:srgbClr val="000000"/>
              </a:solidFill>
              <a:latin typeface="Segoe UI"/>
              <a:ea typeface="Calibri"/>
              <a:cs typeface="Segoe UI"/>
            </a:endParaRPr>
          </a:p>
          <a:p>
            <a:pPr marL="285750" indent="-285750">
              <a:buClr>
                <a:srgbClr val="F79431"/>
              </a:buClr>
              <a:buFont typeface="Arial"/>
              <a:buChar char="•"/>
            </a:pPr>
            <a:endParaRPr lang="en-US" sz="1400">
              <a:latin typeface="Segoe UI"/>
              <a:cs typeface="Segoe UI"/>
            </a:endParaRPr>
          </a:p>
          <a:p>
            <a:pPr marL="685800" indent="-342900">
              <a:lnSpc>
                <a:spcPct val="150000"/>
              </a:lnSpc>
              <a:spcAft>
                <a:spcPts val="2000"/>
              </a:spcAft>
              <a:buClr>
                <a:srgbClr val="F79431"/>
              </a:buClr>
              <a:buFont typeface="Arial"/>
              <a:buChar char="•"/>
            </a:pPr>
            <a:endParaRPr lang="en-US" sz="1600">
              <a:latin typeface="Muli"/>
              <a:ea typeface="Calibri"/>
              <a:cs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1C3160-EF09-3B25-3B76-FC79799D8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991" y="222038"/>
            <a:ext cx="3884989" cy="11211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509138-5D24-33B1-B644-AF9D4EB9BF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356" b="20894"/>
          <a:stretch>
            <a:fillRect/>
          </a:stretch>
        </p:blipFill>
        <p:spPr>
          <a:xfrm>
            <a:off x="887258" y="4665223"/>
            <a:ext cx="3292928" cy="1913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A12B80-DE9F-AC7A-FF8C-459C0D0363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353" t="21022" r="353" b="556"/>
          <a:stretch>
            <a:fillRect/>
          </a:stretch>
        </p:blipFill>
        <p:spPr>
          <a:xfrm>
            <a:off x="826298" y="292152"/>
            <a:ext cx="3292928" cy="1953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8296DE5-3BCE-3D0A-99E2-FC362027C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258" y="2315764"/>
            <a:ext cx="3292928" cy="2262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53224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BF510-02A1-9A01-26FC-B03A69EBB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C12E348-2E59-4A8D-CDB1-FACF7BE95CB6}"/>
              </a:ext>
            </a:extLst>
          </p:cNvPr>
          <p:cNvSpPr txBox="1">
            <a:spLocks/>
          </p:cNvSpPr>
          <p:nvPr/>
        </p:nvSpPr>
        <p:spPr>
          <a:xfrm>
            <a:off x="287779" y="8771"/>
            <a:ext cx="10072072" cy="7878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557784">
              <a:spcAft>
                <a:spcPts val="600"/>
              </a:spcAft>
            </a:pPr>
            <a:endParaRPr lang="en-US" sz="2600">
              <a:solidFill>
                <a:srgbClr val="002060"/>
              </a:solidFill>
              <a:latin typeface="Muli Black"/>
              <a:cs typeface="Calibri"/>
            </a:endParaRPr>
          </a:p>
          <a:p>
            <a:pPr algn="l" defTabSz="557784">
              <a:spcAft>
                <a:spcPts val="600"/>
              </a:spcAft>
            </a:pPr>
            <a:r>
              <a:rPr lang="en-US" sz="2600">
                <a:solidFill>
                  <a:srgbClr val="002060"/>
                </a:solidFill>
                <a:latin typeface="Muli Black"/>
                <a:cs typeface="Calibri"/>
              </a:rPr>
              <a:t>Sano Seminars on Computational Medicine</a:t>
            </a:r>
            <a:r>
              <a:rPr lang="pl-PL" sz="2600">
                <a:solidFill>
                  <a:srgbClr val="002060"/>
                </a:solidFill>
                <a:latin typeface="Muli Black"/>
                <a:cs typeface="Calibri"/>
              </a:rPr>
              <a:t> </a:t>
            </a:r>
            <a:endParaRPr lang="en-US" sz="2600">
              <a:solidFill>
                <a:srgbClr val="002060"/>
              </a:solidFill>
              <a:latin typeface="Muli Black"/>
              <a:cs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22D2B7-3261-8DEF-C1CC-DFF16DFF2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846" y="845717"/>
            <a:ext cx="11306307" cy="57660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39395" lvl="2" indent="0">
              <a:lnSpc>
                <a:spcPct val="100000"/>
              </a:lnSpc>
              <a:spcBef>
                <a:spcPts val="954"/>
              </a:spcBef>
              <a:buClr>
                <a:srgbClr val="050060"/>
              </a:buClr>
              <a:buSzPts val="1467"/>
              <a:buNone/>
              <a:defRPr/>
            </a:pPr>
            <a:endParaRPr lang="en-US" sz="2000">
              <a:latin typeface="Muli"/>
              <a:cs typeface="Arial"/>
            </a:endParaRPr>
          </a:p>
          <a:p>
            <a:pPr marL="525145" lvl="2" indent="-285750">
              <a:lnSpc>
                <a:spcPct val="100000"/>
              </a:lnSpc>
              <a:spcBef>
                <a:spcPts val="954"/>
              </a:spcBef>
              <a:buClr>
                <a:srgbClr val="050060"/>
              </a:buClr>
              <a:buSzPts val="1467"/>
              <a:defRPr/>
            </a:pPr>
            <a:r>
              <a:rPr lang="en-US" sz="2000">
                <a:latin typeface="Muli"/>
                <a:cs typeface="Arial"/>
              </a:rPr>
              <a:t>The 1</a:t>
            </a:r>
            <a:r>
              <a:rPr lang="en-US" sz="2000" baseline="30000">
                <a:latin typeface="Muli"/>
                <a:cs typeface="Arial"/>
              </a:rPr>
              <a:t>st</a:t>
            </a:r>
            <a:r>
              <a:rPr lang="en-US" sz="2000">
                <a:latin typeface="Muli"/>
                <a:cs typeface="Arial"/>
              </a:rPr>
              <a:t> – 22 June 2020 – </a:t>
            </a:r>
            <a:r>
              <a:rPr lang="en-US" sz="2000" b="1" i="1">
                <a:latin typeface="Muli"/>
                <a:cs typeface="Arial"/>
              </a:rPr>
              <a:t>Sabina </a:t>
            </a:r>
            <a:r>
              <a:rPr lang="pl-PL" sz="2000" b="1" i="1"/>
              <a:t>Lichołai</a:t>
            </a:r>
            <a:r>
              <a:rPr lang="en-US" sz="2000"/>
              <a:t>, </a:t>
            </a:r>
            <a:r>
              <a:rPr lang="pl-PL" sz="2000"/>
              <a:t>Collegium </a:t>
            </a:r>
            <a:r>
              <a:rPr lang="pl-PL" sz="2000" err="1"/>
              <a:t>Medicum</a:t>
            </a:r>
            <a:r>
              <a:rPr lang="pl-PL" sz="2000"/>
              <a:t> UJ and ACK </a:t>
            </a:r>
            <a:r>
              <a:rPr lang="pl-PL" sz="2000" err="1"/>
              <a:t>Cyfronet</a:t>
            </a:r>
            <a:r>
              <a:rPr lang="pl-PL" sz="2000"/>
              <a:t> AGH</a:t>
            </a:r>
            <a:r>
              <a:rPr lang="en-US" sz="2000"/>
              <a:t>, the title was </a:t>
            </a:r>
            <a:r>
              <a:rPr lang="en-US" sz="2000" b="1" i="1"/>
              <a:t>Personalized medicine in oncology</a:t>
            </a:r>
          </a:p>
          <a:p>
            <a:pPr marL="525145" lvl="2" indent="-285750">
              <a:lnSpc>
                <a:spcPct val="100000"/>
              </a:lnSpc>
              <a:spcBef>
                <a:spcPts val="954"/>
              </a:spcBef>
              <a:buClr>
                <a:srgbClr val="050060"/>
              </a:buClr>
              <a:buSzPts val="1467"/>
              <a:defRPr/>
            </a:pPr>
            <a:r>
              <a:rPr lang="en-US" sz="2000">
                <a:latin typeface="Muli"/>
                <a:cs typeface="Arial"/>
              </a:rPr>
              <a:t>In 20226 Just after 6 years, there are the same dates with day, weekday, </a:t>
            </a:r>
          </a:p>
          <a:p>
            <a:pPr marL="239395" lvl="2" indent="0">
              <a:lnSpc>
                <a:spcPct val="100000"/>
              </a:lnSpc>
              <a:spcBef>
                <a:spcPts val="954"/>
              </a:spcBef>
              <a:buClr>
                <a:srgbClr val="050060"/>
              </a:buClr>
              <a:buSzPts val="1467"/>
              <a:buNone/>
              <a:defRPr/>
            </a:pPr>
            <a:r>
              <a:rPr lang="en-US" sz="2000">
                <a:latin typeface="Muli"/>
                <a:cs typeface="Arial"/>
              </a:rPr>
              <a:t>and months as in 2020</a:t>
            </a:r>
          </a:p>
          <a:p>
            <a:pPr marL="525145" lvl="2" indent="-285750">
              <a:lnSpc>
                <a:spcPct val="100000"/>
              </a:lnSpc>
              <a:spcBef>
                <a:spcPts val="954"/>
              </a:spcBef>
              <a:buClr>
                <a:srgbClr val="050060"/>
              </a:buClr>
              <a:buSzPts val="1467"/>
              <a:defRPr/>
            </a:pPr>
            <a:r>
              <a:rPr lang="en-US" sz="2000">
                <a:latin typeface="Muli"/>
                <a:cs typeface="Arial"/>
              </a:rPr>
              <a:t>Today’s seminar number is 193</a:t>
            </a:r>
          </a:p>
          <a:p>
            <a:pPr marL="525145" lvl="2" indent="-285750">
              <a:lnSpc>
                <a:spcPct val="100000"/>
              </a:lnSpc>
              <a:spcBef>
                <a:spcPts val="954"/>
              </a:spcBef>
              <a:buClr>
                <a:srgbClr val="050060"/>
              </a:buClr>
              <a:buSzPts val="1467"/>
              <a:defRPr/>
            </a:pPr>
            <a:r>
              <a:rPr lang="en-US" sz="2000">
                <a:latin typeface="Muli"/>
                <a:cs typeface="Arial"/>
              </a:rPr>
              <a:t>Almost always on Mondays at 14.00 CET / CEST</a:t>
            </a:r>
          </a:p>
          <a:p>
            <a:pPr marL="525145" lvl="2" indent="-285750">
              <a:lnSpc>
                <a:spcPct val="100000"/>
              </a:lnSpc>
              <a:spcBef>
                <a:spcPts val="954"/>
              </a:spcBef>
              <a:buClr>
                <a:srgbClr val="050060"/>
              </a:buClr>
              <a:buSzPts val="1467"/>
              <a:defRPr/>
            </a:pPr>
            <a:r>
              <a:rPr lang="en-US" sz="2000">
                <a:latin typeface="Muli"/>
                <a:cs typeface="Arial"/>
              </a:rPr>
              <a:t>About 55 minutes for talk and 39 </a:t>
            </a:r>
            <a:r>
              <a:rPr lang="en-US" sz="2000" err="1">
                <a:latin typeface="Muli"/>
                <a:cs typeface="Arial"/>
              </a:rPr>
              <a:t>minuts</a:t>
            </a:r>
            <a:r>
              <a:rPr lang="en-US" sz="2000">
                <a:latin typeface="Muli"/>
                <a:cs typeface="Arial"/>
              </a:rPr>
              <a:t> for question. Answers and discussion</a:t>
            </a:r>
          </a:p>
          <a:p>
            <a:pPr marL="525145" lvl="2" indent="-285750">
              <a:lnSpc>
                <a:spcPct val="100000"/>
              </a:lnSpc>
              <a:spcBef>
                <a:spcPts val="954"/>
              </a:spcBef>
              <a:buClr>
                <a:srgbClr val="050060"/>
              </a:buClr>
              <a:buSzPts val="1467"/>
              <a:defRPr/>
            </a:pPr>
            <a:r>
              <a:rPr lang="en-US" sz="2000">
                <a:latin typeface="Muli"/>
                <a:cs typeface="Arial"/>
              </a:rPr>
              <a:t>Authors from Sano, our partners, and well recognized speakers</a:t>
            </a:r>
          </a:p>
          <a:p>
            <a:pPr marL="525145" lvl="2" indent="-285750">
              <a:lnSpc>
                <a:spcPct val="100000"/>
              </a:lnSpc>
              <a:spcBef>
                <a:spcPts val="954"/>
              </a:spcBef>
              <a:buClr>
                <a:srgbClr val="050060"/>
              </a:buClr>
              <a:buSzPts val="1467"/>
              <a:defRPr/>
            </a:pPr>
            <a:r>
              <a:rPr lang="en-US" sz="2000">
                <a:latin typeface="Muli"/>
                <a:cs typeface="Arial"/>
              </a:rPr>
              <a:t>Abstract and bios on website, recorded version on the Sano </a:t>
            </a:r>
            <a:r>
              <a:rPr lang="en-US" sz="2000" err="1">
                <a:latin typeface="Muli"/>
                <a:cs typeface="Arial"/>
              </a:rPr>
              <a:t>Toutube</a:t>
            </a:r>
            <a:r>
              <a:rPr lang="en-US" sz="2000">
                <a:latin typeface="Muli"/>
                <a:cs typeface="Arial"/>
              </a:rPr>
              <a:t>, also for education purposes</a:t>
            </a:r>
          </a:p>
          <a:p>
            <a:pPr marL="525145" lvl="2" indent="-285750">
              <a:lnSpc>
                <a:spcPct val="100000"/>
              </a:lnSpc>
              <a:spcBef>
                <a:spcPts val="954"/>
              </a:spcBef>
              <a:buClr>
                <a:srgbClr val="050060"/>
              </a:buClr>
              <a:buSzPts val="1467"/>
              <a:defRPr/>
            </a:pPr>
            <a:r>
              <a:rPr lang="en-US" sz="2000">
                <a:latin typeface="Muli"/>
                <a:cs typeface="Arial"/>
              </a:rPr>
              <a:t>Website: </a:t>
            </a:r>
            <a:r>
              <a:rPr lang="en-US" sz="2000">
                <a:latin typeface="Muli"/>
                <a:cs typeface="Arial"/>
                <a:hlinkClick r:id="rId3"/>
              </a:rPr>
              <a:t>https://sano.science/seminars/</a:t>
            </a:r>
            <a:r>
              <a:rPr lang="en-US" sz="2000">
                <a:latin typeface="Muli"/>
                <a:cs typeface="Arial"/>
              </a:rPr>
              <a:t> </a:t>
            </a:r>
          </a:p>
          <a:p>
            <a:pPr marL="239395" lvl="2" indent="0" algn="ctr">
              <a:lnSpc>
                <a:spcPct val="100000"/>
              </a:lnSpc>
              <a:spcBef>
                <a:spcPts val="954"/>
              </a:spcBef>
              <a:buClr>
                <a:srgbClr val="050060"/>
              </a:buClr>
              <a:buSzPts val="1467"/>
              <a:buNone/>
              <a:defRPr/>
            </a:pPr>
            <a:r>
              <a:rPr lang="en-US" sz="3000">
                <a:latin typeface="Muli"/>
                <a:cs typeface="Arial"/>
              </a:rPr>
              <a:t>Be our guest, active participant,  </a:t>
            </a:r>
          </a:p>
          <a:p>
            <a:pPr marL="239395" lvl="2" indent="0" algn="ctr">
              <a:lnSpc>
                <a:spcPct val="100000"/>
              </a:lnSpc>
              <a:spcBef>
                <a:spcPts val="954"/>
              </a:spcBef>
              <a:buClr>
                <a:srgbClr val="050060"/>
              </a:buClr>
              <a:buSzPts val="1467"/>
              <a:buNone/>
              <a:defRPr/>
            </a:pPr>
            <a:r>
              <a:rPr lang="en-US" sz="3000">
                <a:latin typeface="Muli"/>
                <a:cs typeface="Arial"/>
              </a:rPr>
              <a:t>become a speaker – contact </a:t>
            </a:r>
            <a:r>
              <a:rPr lang="en-US" sz="3000">
                <a:latin typeface="Muli"/>
                <a:cs typeface="Arial"/>
                <a:hlinkClick r:id="rId4"/>
              </a:rPr>
              <a:t>m.bubak@sanoscience.org</a:t>
            </a:r>
            <a:r>
              <a:rPr lang="en-US" sz="3000">
                <a:latin typeface="Muli"/>
                <a:cs typeface="Arial"/>
              </a:rPr>
              <a:t> 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14E4536D-C9F6-F351-3AB8-F16752F0A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smtClean="0">
                <a:latin typeface="Muli"/>
              </a:rPr>
              <a:pPr>
                <a:spcAft>
                  <a:spcPts val="600"/>
                </a:spcAft>
              </a:pPr>
              <a:t>3</a:t>
            </a:fld>
            <a:endParaRPr lang="en-US">
              <a:latin typeface="Muli"/>
            </a:endParaRPr>
          </a:p>
        </p:txBody>
      </p:sp>
      <p:sp>
        <p:nvSpPr>
          <p:cNvPr id="8" name="Symbol zastępczy numeru slajdu 269">
            <a:extLst>
              <a:ext uri="{FF2B5EF4-FFF2-40B4-BE49-F238E27FC236}">
                <a16:creationId xmlns:a16="http://schemas.microsoft.com/office/drawing/2014/main" id="{4B5DB935-8072-AC26-9DE5-9A9FC4945D96}"/>
              </a:ext>
            </a:extLst>
          </p:cNvPr>
          <p:cNvSpPr txBox="1">
            <a:spLocks/>
          </p:cNvSpPr>
          <p:nvPr/>
        </p:nvSpPr>
        <p:spPr>
          <a:xfrm>
            <a:off x="11632162" y="6453002"/>
            <a:ext cx="558798" cy="3910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057153-B650-4DEB-B370-79DDCFDCE934}" type="slidenum">
              <a:rPr lang="en-US" dirty="0">
                <a:latin typeface="Muli"/>
              </a:rPr>
              <a:pPr/>
              <a:t>3</a:t>
            </a:fld>
            <a:endParaRPr lang="pl-PL">
              <a:latin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196893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2FDE7B-23E1-85BC-321A-804F8E84F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081835B2-7E18-5A40-9E72-A8E5EF64F077}"/>
              </a:ext>
            </a:extLst>
          </p:cNvPr>
          <p:cNvSpPr txBox="1"/>
          <p:nvPr/>
        </p:nvSpPr>
        <p:spPr>
          <a:xfrm>
            <a:off x="8171191" y="1794061"/>
            <a:ext cx="2876037" cy="476726"/>
          </a:xfrm>
          <a:prstGeom prst="roundRect">
            <a:avLst/>
          </a:prstGeom>
          <a:solidFill>
            <a:srgbClr val="31236B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 Black"/>
                <a:ea typeface="Calibri Light"/>
                <a:cs typeface="Calibri"/>
              </a:rPr>
              <a:t>www.sano.science</a:t>
            </a:r>
            <a:endParaRPr kumimoji="0" lang="pl-PL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 Black"/>
              <a:ea typeface="Calibri Light"/>
              <a:cs typeface="Calibri Light"/>
            </a:endParaRPr>
          </a:p>
        </p:txBody>
      </p:sp>
      <p:pic>
        <p:nvPicPr>
          <p:cNvPr id="2" name="Obraz 1" descr="Obraz zawierający ubrania, obuwie, osoba, budynek&#10;&#10;Zawartość wygenerowana przez AI może być niepoprawna.">
            <a:extLst>
              <a:ext uri="{FF2B5EF4-FFF2-40B4-BE49-F238E27FC236}">
                <a16:creationId xmlns:a16="http://schemas.microsoft.com/office/drawing/2014/main" id="{7D21254D-2F1E-85DA-37EF-8282E1EF5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505" y="2825623"/>
            <a:ext cx="3942990" cy="26779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9E9348-5609-47E4-DD1B-79E6D1B07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26" y="3754120"/>
            <a:ext cx="2644214" cy="8294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A0D6E7-36A1-0BB3-3DDF-54ADC91CD57B}"/>
              </a:ext>
            </a:extLst>
          </p:cNvPr>
          <p:cNvSpPr txBox="1"/>
          <p:nvPr/>
        </p:nvSpPr>
        <p:spPr>
          <a:xfrm>
            <a:off x="167211" y="4391582"/>
            <a:ext cx="263794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The City of Science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63A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2" name="pole tekstowe 8">
            <a:extLst>
              <a:ext uri="{FF2B5EF4-FFF2-40B4-BE49-F238E27FC236}">
                <a16:creationId xmlns:a16="http://schemas.microsoft.com/office/drawing/2014/main" id="{82F03D39-3C9E-E795-AEC0-F6BBA82E720D}"/>
              </a:ext>
            </a:extLst>
          </p:cNvPr>
          <p:cNvSpPr txBox="1"/>
          <p:nvPr/>
        </p:nvSpPr>
        <p:spPr>
          <a:xfrm>
            <a:off x="8164387" y="3578837"/>
            <a:ext cx="369252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u="none" strike="noStrike" kern="1200" cap="none" spc="0" normalizeH="0" baseline="0" noProof="0">
                <a:ln>
                  <a:noFill/>
                </a:ln>
                <a:solidFill>
                  <a:srgbClr val="050060"/>
                </a:solidFill>
                <a:effectLst/>
                <a:uLnTx/>
                <a:uFillTx/>
                <a:latin typeface="Muli" pitchFamily="2" charset="77"/>
                <a:cs typeface="Arial"/>
              </a:rPr>
              <a:t>We </a:t>
            </a: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srgbClr val="050060"/>
                </a:solidFill>
                <a:effectLst/>
                <a:uLnTx/>
                <a:uFillTx/>
                <a:latin typeface="Muli"/>
                <a:cs typeface="Arial"/>
              </a:rPr>
              <a:t>research </a:t>
            </a:r>
            <a:r>
              <a:rPr kumimoji="0" lang="pl-PL" sz="2400" u="none" strike="noStrike" kern="1200" cap="none" spc="0" normalizeH="0" baseline="0" noProof="0">
                <a:ln>
                  <a:noFill/>
                </a:ln>
                <a:solidFill>
                  <a:srgbClr val="050060"/>
                </a:solidFill>
                <a:effectLst/>
                <a:uLnTx/>
                <a:uFillTx/>
                <a:latin typeface="Muli" pitchFamily="2" charset="77"/>
                <a:cs typeface="Arial"/>
              </a:rPr>
              <a:t>new methods for improving human</a:t>
            </a: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srgbClr val="050060"/>
                </a:solidFill>
                <a:effectLst/>
                <a:uLnTx/>
                <a:uFillTx/>
                <a:latin typeface="Muli"/>
                <a:cs typeface="Arial"/>
              </a:rPr>
              <a:t> health</a:t>
            </a:r>
            <a:r>
              <a:rPr kumimoji="0" lang="pl-PL" sz="2400" u="none" strike="noStrike" kern="1200" cap="none" spc="0" normalizeH="0" baseline="0" noProof="0">
                <a:ln>
                  <a:noFill/>
                </a:ln>
                <a:solidFill>
                  <a:srgbClr val="050060"/>
                </a:solidFill>
                <a:effectLst/>
                <a:uLnTx/>
                <a:uFillTx/>
                <a:latin typeface="Muli" pitchFamily="2" charset="77"/>
                <a:cs typeface="Arial"/>
              </a:rPr>
              <a:t> </a:t>
            </a: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srgbClr val="050060"/>
                </a:solidFill>
                <a:effectLst/>
                <a:uLnTx/>
                <a:uFillTx/>
                <a:latin typeface="Muli"/>
                <a:cs typeface="Arial"/>
              </a:rPr>
              <a:t>with </a:t>
            </a:r>
            <a:r>
              <a:rPr kumimoji="0" lang="pl-PL" sz="2400" u="none" strike="noStrike" kern="1200" cap="none" spc="0" normalizeH="0" baseline="0" noProof="0">
                <a:ln>
                  <a:noFill/>
                </a:ln>
                <a:solidFill>
                  <a:srgbClr val="050060"/>
                </a:solidFill>
                <a:effectLst/>
                <a:uLnTx/>
                <a:uFillTx/>
                <a:latin typeface="Muli" pitchFamily="2" charset="77"/>
                <a:cs typeface="Arial"/>
              </a:rPr>
              <a:t>computer technologies and data analysis</a:t>
            </a:r>
            <a:endParaRPr lang="en-US" sz="2400" u="none" strike="noStrike" kern="1200" cap="none" spc="0" normalizeH="0" baseline="0" noProof="0">
              <a:ln>
                <a:noFill/>
              </a:ln>
              <a:solidFill>
                <a:srgbClr val="050060"/>
              </a:solidFill>
              <a:effectLst/>
              <a:uLnTx/>
              <a:uFillTx/>
              <a:latin typeface="Muli"/>
              <a:cs typeface="Arial"/>
            </a:endParaRP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0DF4081E-29C7-7FBA-E060-329D3741E2F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353" t="21022" r="353" b="556"/>
          <a:stretch>
            <a:fillRect/>
          </a:stretch>
        </p:blipFill>
        <p:spPr>
          <a:xfrm>
            <a:off x="815" y="972980"/>
            <a:ext cx="4362776" cy="2591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8997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ppt/theme/theme2.xml><?xml version="1.0" encoding="utf-8"?>
<a:theme xmlns:a="http://schemas.openxmlformats.org/drawingml/2006/main" name="1_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51a7ec-851a-4c46-940e-dd778c19b05f">
      <UserInfo>
        <DisplayName>Dominik Czaplicki</DisplayName>
        <AccountId>3503</AccountId>
        <AccountType/>
      </UserInfo>
      <UserInfo>
        <DisplayName>Maciej Malawski</DisplayName>
        <AccountId>11</AccountId>
        <AccountType/>
      </UserInfo>
      <UserInfo>
        <DisplayName>Maja Więckiewicz</DisplayName>
        <AccountId>12</AccountId>
        <AccountType/>
      </UserInfo>
      <UserInfo>
        <DisplayName>Tomasz Gubala</DisplayName>
        <AccountId>20</AccountId>
        <AccountType/>
      </UserInfo>
      <UserInfo>
        <DisplayName>Anna  Dziduszko</DisplayName>
        <AccountId>895</AccountId>
        <AccountType/>
      </UserInfo>
    </SharedWithUsers>
    <_activity xmlns="67c97634-b64e-4db3-b0af-1b64863a971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7211B05C2E784D94DF91A173884E6F" ma:contentTypeVersion="16" ma:contentTypeDescription="Create a new document." ma:contentTypeScope="" ma:versionID="8f6e15f344945db473ebd8035b6cdf6a">
  <xsd:schema xmlns:xsd="http://www.w3.org/2001/XMLSchema" xmlns:xs="http://www.w3.org/2001/XMLSchema" xmlns:p="http://schemas.microsoft.com/office/2006/metadata/properties" xmlns:ns3="67c97634-b64e-4db3-b0af-1b64863a9714" xmlns:ns4="5151a7ec-851a-4c46-940e-dd778c19b05f" targetNamespace="http://schemas.microsoft.com/office/2006/metadata/properties" ma:root="true" ma:fieldsID="b4d7b81572c7757e9256be96255d184c" ns3:_="" ns4:_="">
    <xsd:import namespace="67c97634-b64e-4db3-b0af-1b64863a9714"/>
    <xsd:import namespace="5151a7ec-851a-4c46-940e-dd778c19b0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97634-b64e-4db3-b0af-1b64863a97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1a7ec-851a-4c46-940e-dd778c19b05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5206F4-AF51-4368-B52F-519E3515AE95}">
  <ds:schemaRefs>
    <ds:schemaRef ds:uri="5151a7ec-851a-4c46-940e-dd778c19b05f"/>
    <ds:schemaRef ds:uri="67c97634-b64e-4db3-b0af-1b64863a971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F14AB28-BFE1-43EC-8486-D11E54A34A11}">
  <ds:schemaRefs>
    <ds:schemaRef ds:uri="5151a7ec-851a-4c46-940e-dd778c19b05f"/>
    <ds:schemaRef ds:uri="67c97634-b64e-4db3-b0af-1b64863a97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B0DA745-2C59-4E47-AFE1-228360B0EA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4</Slides>
  <Notes>3</Notes>
  <HiddenSlides>0</HiddenSlide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4</vt:i4>
      </vt:variant>
    </vt:vector>
  </HeadingPairs>
  <TitlesOfParts>
    <vt:vector size="6" baseType="lpstr">
      <vt:lpstr>VanillaVTI</vt:lpstr>
      <vt:lpstr>1_VanillaVTI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Wiktoria Konieczniak</dc:creator>
  <cp:revision>8</cp:revision>
  <cp:lastPrinted>2022-09-29T07:24:35Z</cp:lastPrinted>
  <dcterms:created xsi:type="dcterms:W3CDTF">2022-08-12T13:24:08Z</dcterms:created>
  <dcterms:modified xsi:type="dcterms:W3CDTF">2026-06-24T11:14:51Z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0x010100367211B05C2E784D94DF91A173884E6F</vt:lpwstr>
  </property>
  <property fmtid="{D5CDD505-2E9C-101B-9397-08002B2CF9AE}" pid="3" name="MediaServiceImageTags">
    <vt:lpwstr/>
  </property>
  <property fmtid="{D5CDD505-2E9C-101B-9397-08002B2CF9AE}" pid="4" name="Order">
    <vt:lpwstr>4453100.00000000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